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-64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pPr/>
              <a:t>11/8/2018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Инвестицияның э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кономи</a:t>
            </a:r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калық тиімділігі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жобаларды бағалау әдістері</a:t>
            </a: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48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066800" y="901521"/>
            <a:ext cx="10058400" cy="5133519"/>
          </a:xfrm>
          <a:blipFill rotWithShape="0">
            <a:blip r:embed="rId2"/>
            <a:stretch>
              <a:fillRect l="-1212" t="-1306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31812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713984"/>
            <a:ext cx="10058400" cy="5321056"/>
          </a:xfrm>
        </p:spPr>
        <p:txBody>
          <a:bodyPr>
            <a:normAutofit lnSpcReduction="10000"/>
          </a:bodyPr>
          <a:lstStyle/>
          <a:p>
            <a:pPr indent="508000" algn="just"/>
            <a:r>
              <a:rPr lang="kk-KZ" sz="2400" b="1" dirty="0">
                <a:latin typeface="Times New Roman"/>
                <a:ea typeface="Times New Roman"/>
              </a:rPr>
              <a:t>Күрделі қаржы жұмсалымы</a:t>
            </a:r>
            <a:r>
              <a:rPr lang="kk-KZ" sz="2400" dirty="0">
                <a:latin typeface="Times New Roman"/>
                <a:ea typeface="Times New Roman"/>
              </a:rPr>
              <a:t> – негізгі капиталдың ұдайы өндірісіне (қолданыстағы негізгі қорларды қайта құруға, кеңейтуге және техникалық жарақтандыруға, жаңадан құруға) бағытталған инвестиция.</a:t>
            </a:r>
            <a:endParaRPr lang="ru-RU" sz="2400" dirty="0">
              <a:latin typeface="Times New Roman"/>
              <a:ea typeface="Times New Roman"/>
            </a:endParaRPr>
          </a:p>
          <a:p>
            <a:pPr algn="just"/>
            <a:r>
              <a:rPr lang="kk-KZ" sz="2400" dirty="0">
                <a:latin typeface="Times New Roman"/>
                <a:ea typeface="Times New Roman"/>
              </a:rPr>
              <a:t>Күрделі қаржы жұмсалымының салыстырмалы экономикалық тиімділігі. Кез-келген авансталған күрделі қаржы жұмсалымы шешімнің әр түрлі нұсқаларымен көрсетіле алады. Ең үнемді нұсқа салыстырмалы тиімділік негізінде таңдалады.</a:t>
            </a:r>
            <a:endParaRPr lang="ru-RU" sz="2400" dirty="0">
              <a:latin typeface="Times New Roman"/>
              <a:ea typeface="Times New Roman"/>
            </a:endParaRPr>
          </a:p>
          <a:p>
            <a:pPr algn="just"/>
            <a:r>
              <a:rPr lang="kk-KZ" sz="2400" dirty="0">
                <a:latin typeface="Times New Roman"/>
                <a:ea typeface="Times New Roman"/>
              </a:rPr>
              <a:t>Егер нұсқалардың бірінде өзіндік құнның төмендеуі қамтамасыз етілсе, онда күрделі қаржы теңдігінде сол нұсқа ең тиімді болып табылады. Өзіндік құндардың теңдігі жағдайында күрделі қаржы жұмсалымы аз нұсқа тиімді болып мойындалады.</a:t>
            </a:r>
            <a:endParaRPr lang="ru-RU" sz="2400" dirty="0">
              <a:latin typeface="Times New Roman"/>
              <a:ea typeface="Times New Roman"/>
            </a:endParaRPr>
          </a:p>
          <a:p>
            <a:pPr algn="just"/>
            <a:r>
              <a:rPr lang="kk-KZ" sz="2400" dirty="0">
                <a:latin typeface="Times New Roman"/>
                <a:ea typeface="Times New Roman"/>
              </a:rPr>
              <a:t>Егер нұсқалар тек күрделі салым жұмсалымымен ғана емес, сонымен қатар өзіндік құнмен де ерекшеленсе онда олардың тиімділігі өтелі мерзімі және тиімділік коэффициенті көмегімен анықталады.</a:t>
            </a:r>
            <a:endParaRPr lang="ru-RU" sz="24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7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863043"/>
            <a:ext cx="10058400" cy="51118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Өтелу мерзімі келесі формула арқылы анықталады:    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КҚ1,КҚ2 – сәйкесінше 1 және 2 нұсқалар бойынша күрделі салым жұмсалымы (2 нұсқа салым сыйымдылығы көбірек нұсқа);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С1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С2 – нұсқаларға сай өнім бірлігінің өзіндік құндары;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Qг 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шығарылатын өнімнің жылдық өндіріс көлемі.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Тиімділік коэффициенті – қосымша күрделі салымның 1 теңгесіне келетін үнемді сипаттатын көрсеткіш: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kk-KZ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Салымы 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сыйымдылығы артық нұсқа (КВ2) тиімдірек болып есептеледі, егер келесі шарт орындалса: Е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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Ен немесе То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</a:t>
            </a:r>
            <a:r>
              <a:rPr lang="kk-KZ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Тн. Егер шарт орындалмаса үнемдірек нұсқа болып бірінші нұсқа танылады</a:t>
            </a:r>
            <a:r>
              <a:rPr lang="kk-KZ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Нұсқалар санының көптігінде тиімді нұсқаны келтірілген шығын әдісі бойынша таңдау мақсатты: 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= Ен КҚ + С1  </a:t>
            </a:r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</a:t>
            </a:r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                                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 үнемді нұсқа болып келтірілген шығыны ең аз нұсқа танылады.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62" y="1202499"/>
            <a:ext cx="2342367" cy="63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86" y="3269293"/>
            <a:ext cx="1334523" cy="313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026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201419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«Инвестиция</a:t>
            </a:r>
            <a:r>
              <a:rPr lang="kk-K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терминін, дәлірек аударғанда, капиталды жұмсау деген мағына береді, бірақ қазіргі уақытта бұл термин көп мағынада қолданылады.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2705622"/>
            <a:ext cx="10058400" cy="3329418"/>
          </a:xfrm>
        </p:spPr>
        <p:txBody>
          <a:bodyPr/>
          <a:lstStyle/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 пайда немесе кіріс табу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ақшалай қаражаттардың мүліктік заттардың интелектуалды құндылықтарының түрлерін қолдану. </a:t>
            </a:r>
          </a:p>
        </p:txBody>
      </p:sp>
    </p:spTree>
    <p:extLst>
      <p:ext uri="{BB962C8B-B14F-4D97-AF65-F5344CB8AC3E}">
        <p14:creationId xmlns:p14="http://schemas.microsoft.com/office/powerpoint/2010/main" val="406019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 екіге бөлінеді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 немесе капиталдық бұл кәсіпорынның капиталын жөндеу мақсатында жаңа негізгі қорларды ғимаратты қайта жаңарту техникалық қайта жарақтандыруға жұмсалатын қаражат.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 инвестиция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 инвестордың қаржылық капиталын өсіру мақсатында басқа қаржылық құралдарды пайдалана отырып акция басқа да бағалы қағаздарды сатып алуға жұмсалатын қаражат.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122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салымдардың негізгі бағыттары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6800" y="2103120"/>
            <a:ext cx="10382518" cy="4387832"/>
          </a:xfrm>
        </p:spPr>
        <p:txBody>
          <a:bodyPr>
            <a:no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Ескірген құрал жабдықтарды жаңарту, мамандарды қайта оқыту және өзгертулер арқылы шығынды азайтуға жұмсалатын инвестициялар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Өнім өндіруге немесе қызмет көрсетуді өсіру үшін инвестицияның қолданылуы.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Тауар және қызмет көрсетуді жаңа технологиямен шығару үшін кәсіпорындарды құруға инвестицияның жұмсалуы.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 қызмет орындарын қанағаттандыру үшін қолданылатын инвестиция.</a:t>
            </a:r>
          </a:p>
        </p:txBody>
      </p:sp>
    </p:spTree>
    <p:extLst>
      <p:ext uri="{BB962C8B-B14F-4D97-AF65-F5344CB8AC3E}">
        <p14:creationId xmlns:p14="http://schemas.microsoft.com/office/powerpoint/2010/main" val="24520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 жобаларды бағалаудың нарықтық әдістері: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669702" y="1790164"/>
            <a:ext cx="11062952" cy="4842455"/>
          </a:xfrm>
          <a:blipFill rotWithShape="0">
            <a:blip r:embed="rId2"/>
            <a:stretch>
              <a:fillRect l="-606" t="-1385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15141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734096" y="437882"/>
            <a:ext cx="10391104" cy="5597158"/>
          </a:xfrm>
          <a:blipFill rotWithShape="0">
            <a:blip r:embed="rId2"/>
            <a:stretch>
              <a:fillRect l="-1173" r="-1877" b="-545"/>
            </a:stretch>
          </a:blipFill>
        </p:spPr>
        <p:txBody>
          <a:bodyPr/>
          <a:lstStyle/>
          <a:p>
            <a:pPr>
              <a:buNone/>
            </a:pPr>
            <a:r>
              <a:rPr lang="ru-RU" dirty="0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61170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0">
              <a:schemeClr val="accent1">
                <a:lumMod val="5000"/>
                <a:lumOff val="95000"/>
                <a:alpha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14401" y="759854"/>
                <a:ext cx="10367492" cy="4713667"/>
              </a:xfrm>
            </p:spPr>
            <p:txBody>
              <a:bodyPr/>
              <a:lstStyle/>
              <a:p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Инвестициялар табыстылығының ішкі нормасы</a:t>
                </a:r>
              </a:p>
              <a:p>
                <a:pPr marL="0" indent="0">
                  <a:buNone/>
                </a:pP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Бұл жобаның таза келтірілген тиімін нольге теңестіретін дисконттау коэфицентінің мәні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kk-KZ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IRR=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𝑁𝑃𝑉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𝑁𝑃𝑉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   −  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𝑁𝑃𝑉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sub>
                        </m:sSub>
                      </m:den>
                    </m:f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∗(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</a:t>
                </a: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аза келтірілген құның оң немесе теріс болдыратын дисконттау коэфиценті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%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𝑁𝑃𝑉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𝑁𝑃𝑉</m:t>
                        </m:r>
                      </m:e>
                      <m:sub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дисконттау </a:t>
                </a: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коэффициентімен </a:t>
                </a:r>
                <a:r>
                  <a:rPr lang="kk-KZ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есептелінген таза келтірілген құн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тг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14401" y="759854"/>
                <a:ext cx="10367492" cy="4713667"/>
              </a:xfrm>
              <a:blipFill rotWithShape="1">
                <a:blip r:embed="rId2"/>
                <a:stretch>
                  <a:fillRect l="-1176" t="-12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046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75</TotalTime>
  <Words>355</Words>
  <Application>Microsoft Office PowerPoint</Application>
  <PresentationFormat>Произвольный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Savon</vt:lpstr>
      <vt:lpstr>Инвестицияның экономикалық тиімділігі. Инвестициялық жобаларды бағалау әдістері</vt:lpstr>
      <vt:lpstr>Презентация PowerPoint</vt:lpstr>
      <vt:lpstr>Презентация PowerPoint</vt:lpstr>
      <vt:lpstr>     «Инвестиция» - терминін, дәлірек аударғанда, капиталды жұмсау деген мағына береді, бірақ қазіргі уақытта бұл термин көп мағынада қолданылады.   Инвестиция</vt:lpstr>
      <vt:lpstr>Инвестиция екіге бөлінеді </vt:lpstr>
      <vt:lpstr>Инвестициялық салымдардың негізгі бағыттары</vt:lpstr>
      <vt:lpstr>Инвестициялық жобаларды бағалаудың нарықтық әдістері: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Кәсіпорынның инвестиция көздері</dc:title>
  <dc:creator>RePack by Diakov</dc:creator>
  <cp:lastModifiedBy>Асем Бухатова</cp:lastModifiedBy>
  <cp:revision>10</cp:revision>
  <dcterms:created xsi:type="dcterms:W3CDTF">2014-12-02T06:26:19Z</dcterms:created>
  <dcterms:modified xsi:type="dcterms:W3CDTF">2018-11-08T11:20:40Z</dcterms:modified>
</cp:coreProperties>
</file>